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2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0" autoAdjust="0"/>
    <p:restoredTop sz="94486" autoAdjust="0"/>
  </p:normalViewPr>
  <p:slideViewPr>
    <p:cSldViewPr>
      <p:cViewPr>
        <p:scale>
          <a:sx n="70" d="100"/>
          <a:sy n="70" d="100"/>
        </p:scale>
        <p:origin x="-102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4C4797D-6342-400F-A740-9DEE78B33CC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8A94EBE-90BE-4BE2-A227-2A31B5FE427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6854" y="2320118"/>
            <a:ext cx="8161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СОЦИАЛЬНО-ГУМАНИТАРНЫЙ ЦИКЛ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0147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9267" y="259308"/>
            <a:ext cx="643522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Мошняга Е. В.  Английский язык для изучающих туризм (A2-B1+) : учебное пособие для СПО / Е. В. Мошняга. — 6-е изд., </a:t>
            </a:r>
            <a:r>
              <a:rPr lang="ru-RU" sz="1200" b="1" dirty="0" err="1"/>
              <a:t>испр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267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Учебник помогает усвоить основной словарь туристского бизнеса, познакомиться с видами гостиниц и ресторанов, существующими услугами в сфере гостеприимства, а также предлагает множество упражнений для закрепления как профессионального словаря, так и навыков построения фраз в распространенных грамматических формах, таких как </a:t>
            </a:r>
            <a:r>
              <a:rPr lang="ru-RU" sz="1200" dirty="0" err="1"/>
              <a:t>past</a:t>
            </a:r>
            <a:r>
              <a:rPr lang="ru-RU" sz="1200" dirty="0"/>
              <a:t> </a:t>
            </a:r>
            <a:r>
              <a:rPr lang="ru-RU" sz="1200" dirty="0" err="1"/>
              <a:t>habitual</a:t>
            </a:r>
            <a:r>
              <a:rPr lang="ru-RU" sz="1200" dirty="0"/>
              <a:t> </a:t>
            </a:r>
            <a:r>
              <a:rPr lang="ru-RU" sz="1200" dirty="0" err="1"/>
              <a:t>tense</a:t>
            </a:r>
            <a:r>
              <a:rPr lang="ru-RU" sz="1200" dirty="0"/>
              <a:t> и </a:t>
            </a:r>
            <a:r>
              <a:rPr lang="ru-RU" sz="1200" dirty="0" err="1"/>
              <a:t>present</a:t>
            </a:r>
            <a:r>
              <a:rPr lang="ru-RU" sz="1200" dirty="0"/>
              <a:t> </a:t>
            </a:r>
            <a:r>
              <a:rPr lang="ru-RU" sz="1200" dirty="0" err="1"/>
              <a:t>indefinite</a:t>
            </a:r>
            <a:r>
              <a:rPr lang="ru-RU" sz="1200" dirty="0"/>
              <a:t> </a:t>
            </a:r>
            <a:r>
              <a:rPr lang="ru-RU" sz="1200" dirty="0" err="1"/>
              <a:t>tense</a:t>
            </a:r>
            <a:r>
              <a:rPr lang="ru-RU" sz="1200" dirty="0"/>
              <a:t> </a:t>
            </a:r>
            <a:r>
              <a:rPr lang="ru-RU" sz="1200" dirty="0" err="1"/>
              <a:t>passive</a:t>
            </a:r>
            <a:r>
              <a:rPr lang="ru-RU" sz="1200" dirty="0"/>
              <a:t>. Соответствует актуальным требованиям Федерального государственного образовательного стандарта среднего профессионального образования и профессиональным требованиям. Для студентов, обучающихся по туристским специальностям и изучающих английский язык, а также преподавателей и специалистов, работающих в туризме (уровень владения английским языком A2—B1+ по шкале CEFR).</a:t>
            </a:r>
          </a:p>
        </p:txBody>
      </p:sp>
      <p:pic>
        <p:nvPicPr>
          <p:cNvPr id="8194" name="Picture 2" descr="Обложка книги АНГЛИЙСКИЙ ЯЗЫК ДЛЯ ИЗУЧАЮЩИХ ТУРИЗМ (A2-B1+) Мошняга Е. В. Учебное пособ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09" y="-99392"/>
            <a:ext cx="2555776" cy="371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79427" y="4135272"/>
            <a:ext cx="6385061" cy="1781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Семенова М. Ю. Английский язык : туризм и сервис : учебное пособие / М.Ю. Семенова.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2022. — 260 с. — (Среднее 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Дает возможность учащимся взглянуть на английский язык через призму своей будущей профессии. Оно помогает сформировать, закрепить и развить навыки успешного общения в профессиональной среде. Кроме того, пособие способствует получению культурных сведений о странах изучаемого языка, что незаменимо для работников сферы гостеприимства.</a:t>
            </a:r>
          </a:p>
        </p:txBody>
      </p:sp>
      <p:pic>
        <p:nvPicPr>
          <p:cNvPr id="8196" name="Picture 4" descr="Английский язык: туризм и сервис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59" y="3501008"/>
            <a:ext cx="2375608" cy="322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631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5779" y="436728"/>
            <a:ext cx="63987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Кабанова К. В. Английский язык для индустрии гостеприимства : учебное пособие / К. В. Кабанова, Е. Н. </a:t>
            </a:r>
            <a:r>
              <a:rPr lang="ru-RU" sz="1200" b="1" dirty="0" err="1"/>
              <a:t>Мотинова</a:t>
            </a:r>
            <a:r>
              <a:rPr lang="ru-RU" sz="1200" b="1" dirty="0"/>
              <a:t>, В. В. </a:t>
            </a:r>
            <a:r>
              <a:rPr lang="ru-RU" sz="1200" b="1" dirty="0" err="1"/>
              <a:t>Темякова</a:t>
            </a:r>
            <a:r>
              <a:rPr lang="ru-RU" sz="1200" b="1" dirty="0"/>
              <a:t>. — 2-е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Москва: ИНФРА-М, 2023. — 190 с. — (Среднее 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Учебное пособие состоит из 18 уроков и приложений. Материал каждого урока предусматривает последовательное, поэтапное изучение определенной темы, связанной с будущей деятельностью студентов. В основу каждого урока положен принцип развития речевой деятельности: чтения и устной речи. Лексико-грамматические упражнения нацелены на быстрое и качественное запоминание профессиональных терминов, повторение и практическое применение грамматических правил на базе профессионально-ориентированных текстов. Приложения включают образцы диалогов, словарь профессиональных терминов и сокращений и глоссарий. </a:t>
            </a:r>
          </a:p>
        </p:txBody>
      </p:sp>
      <p:pic>
        <p:nvPicPr>
          <p:cNvPr id="9218" name="Picture 2" descr="https://znanium.com/cover/1902/19028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2376264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65779" y="3521122"/>
            <a:ext cx="63987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Трибунская С. А.  Английский язык для изучающих туризм (B1-B2) : учебное пособие для СПО / С. А. Трибунская. — 2-е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218 с. — (Профессиональное образование).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Учебное пособие «Английский для изучающих туризм» содержит серию учебных материалов по английскому языку для будущих профессионалов в сфере туристического бизнеса. В индустрии туризма знание профессионального иностранного языка является как ежедневной необходимостью, так и важным условием успешной карьеры. Соответствует актуальным требованиям Федерального государственного образовательного стандарта среднего профессионального образования и профессиональным требованиям. Данное пособие предназначено для студентов средне-профессиональных учебных заведений, обучающихся по специальности «Социально-культурный сервис и туризм»; ряд материалов возможно использовать на других гуманитарных направлениях.</a:t>
            </a:r>
          </a:p>
        </p:txBody>
      </p:sp>
      <p:pic>
        <p:nvPicPr>
          <p:cNvPr id="9220" name="Picture 4" descr="Обложка книги АНГЛИЙСКИЙ ЯЗЫК ДЛЯ ИЗУЧАЮЩИХ ТУРИЗМ (B1-B2) Трибунская С. А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331804"/>
            <a:ext cx="2565779" cy="36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12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900" y="2292824"/>
            <a:ext cx="85065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СГ.03 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БЕЗОПАСНОСТЬ </a:t>
            </a:r>
            <a:r>
              <a:rPr lang="ru-RU" sz="4800" b="1" dirty="0"/>
              <a:t>ЖИЗНЕДЕЯТЕЛЬНОСТИ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30264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491319"/>
            <a:ext cx="64087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Резчиков Е. А. Безопасность жизнедеятельности : учебник для СПО / Е. А. Резчиков, А. В. Рязанцева. — 2-е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639 с. — (Профессиональное образование).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Данный курс посвящен вопросам, связанным с обеспечением безопасного и комфортного взаимодействия человека со средой обитания, безопасностью системы «человек — машина», созданием оптимальной производственной среды и защитой населения в чрезвычайных ситуациях. В основе структуры курса лежат аксиома «жизнедеятельность человека всегда потенциально опасна» и необходимость сведения этой опасности к минимуму. При реализации этого подхода рассмотрены опасности для здоровья и жизни человека, особенности восприятия этих опасностей человеком, обеспечение безопасности человека, а также вопросы управления, в том числе экономическая составляющая безопасности жизнедеятельности. </a:t>
            </a:r>
          </a:p>
        </p:txBody>
      </p:sp>
      <p:pic>
        <p:nvPicPr>
          <p:cNvPr id="10242" name="Picture 2" descr="Обложка книги БЕЗОПАСНОСТЬ ЖИЗНЕДЕЯТЕЛЬНОСТИ Резчиков Е. А., Рязанцева А. В. Учеб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-75824"/>
            <a:ext cx="2555776" cy="374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65779" y="3439236"/>
            <a:ext cx="63987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Беляков Г. И.  Охрана труда и техника безопасности : учебник для СПО / Г. И. Беляков. — 3-е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 — Москва 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 — 404 с. 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учебнике рассмотрены организационно-правовые вопросы, производственная санитария, техника безопасности, пожарная безопасность, безопасность в чрезвычайных ситуациях, доврачебная помощь пострадавшим при несчастных случаях. Автор имеет многолетний практический опыт, связанный с надзором и контролем состояния охраны труда на предприятиях, поэтому данный учебник при наличии исчерпывающего теоретического материала снабжен реальными примерами из надзорной практики, анализом допускаемых нарушений, примерами несчастных случаев. Учебник написан в полном соответствии с требованиями действующих нормативных документов, технических регламентов, СанПиНов, ГОСТов, дан их список по разделам. Учебник включает разделы «Организация работ по охране труда», «Производственная санитария», «Техника безопасности». К каждому разделу составлены контрольные вопросы, которые помогут студентам проверить усвоение материала. </a:t>
            </a:r>
          </a:p>
        </p:txBody>
      </p:sp>
      <p:pic>
        <p:nvPicPr>
          <p:cNvPr id="10244" name="Picture 4" descr="Обложка книги ОХРАНА ТРУДА И ТЕХНИКА БЕЗОПАСНОСТИ Беляков Г. И. Учеб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429000"/>
            <a:ext cx="27363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830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559558"/>
            <a:ext cx="66247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Безопасность жизнедеятельности : учебник и практикум для СПО / С. В. Абрамова [и др.] ; под общей редакцией В. П. Соломина. — Москва 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 — 399 с. 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издании рассматриваются причины и типы чрезвычайных ситуаций техногенного, природного и социального характера. Детально проанализированы последствия чрезвычайных ситуаций различного характера и возможные способы защиты от них. Кроме обширного теоретического материала по каждой теме предусмотрены вопросы для подготовки и повторения, ситуационные задачи и источники литературы, предлагаемые для более детального и глубокого изучения вопросов безопасности жизнедеятельности.</a:t>
            </a:r>
          </a:p>
        </p:txBody>
      </p:sp>
      <p:pic>
        <p:nvPicPr>
          <p:cNvPr id="11266" name="Picture 2" descr="Обложка книги БЕЗОПАСНОСТЬ ЖИЗНЕДЕЯТЕЛЬНОСТИ Под общ. ред. Соломина В.П Учебник и практику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369" y="-153702"/>
            <a:ext cx="2736304" cy="3942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3821373"/>
            <a:ext cx="66247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Каракеян</a:t>
            </a:r>
            <a:r>
              <a:rPr lang="ru-RU" sz="1200" b="1" dirty="0"/>
              <a:t> В. И.</a:t>
            </a:r>
            <a:r>
              <a:rPr lang="ru-RU" sz="1200" b="1" i="1" dirty="0"/>
              <a:t> </a:t>
            </a:r>
            <a:r>
              <a:rPr lang="ru-RU" sz="1200" b="1" dirty="0"/>
              <a:t> Безопасность жизнедеятельности : учебник и практикум для СПО/ В. И. </a:t>
            </a:r>
            <a:r>
              <a:rPr lang="ru-RU" sz="1200" b="1" dirty="0" err="1"/>
              <a:t>Каракеян</a:t>
            </a:r>
            <a:r>
              <a:rPr lang="ru-RU" sz="1200" b="1" dirty="0"/>
              <a:t>, И. М. Никулина. — 3-е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 — Москва 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 — 313 с. 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третьем издании учебника обобщены научные и практические достижения в области безопасности жизнедеятельности в </a:t>
            </a:r>
            <a:r>
              <a:rPr lang="ru-RU" sz="1200" dirty="0" err="1"/>
              <a:t>техносфере</a:t>
            </a:r>
            <a:r>
              <a:rPr lang="ru-RU" sz="1200" dirty="0"/>
              <a:t>. Значительное внимание уделено методам идентификации опасностей </a:t>
            </a:r>
            <a:r>
              <a:rPr lang="ru-RU" sz="1200" dirty="0" err="1"/>
              <a:t>техносферы</a:t>
            </a:r>
            <a:r>
              <a:rPr lang="ru-RU" sz="1200" dirty="0"/>
              <a:t>, оценке их влияния на человека, средствам и способам создания безопасных технических систем и технологий, защите населения и объектов экономики в чрезвычайных ситуациях, а также организационно-правовым и экономическим аспектам безопасности жизнедеятельности. Обновлены ссылки на законодательные и нормативные документы, добавлены иллюстративный материал и расчетные задачи с примерами решений.</a:t>
            </a:r>
          </a:p>
        </p:txBody>
      </p:sp>
      <p:pic>
        <p:nvPicPr>
          <p:cNvPr id="11268" name="Picture 4" descr="Обложка книги БЕЗОПАСНОСТЬ ЖИЗНЕДЕЯТЕЛЬНОСТИ Каракеян В. И., Никулина И. М. Учебник и практику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319" y="3429000"/>
            <a:ext cx="2645254" cy="368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33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3917" y="1844824"/>
            <a:ext cx="661257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Микрюков</a:t>
            </a:r>
            <a:r>
              <a:rPr lang="ru-RU" sz="1200" b="1" dirty="0"/>
              <a:t> В. Ю. Безопасность жизнедеятельности : учебник / В.Ю. </a:t>
            </a:r>
            <a:r>
              <a:rPr lang="ru-RU" sz="1200" b="1" dirty="0" err="1"/>
              <a:t>Микрюков</a:t>
            </a:r>
            <a:r>
              <a:rPr lang="ru-RU" sz="1200" b="1" dirty="0"/>
              <a:t>.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2023. — 282 с. — (Среднее 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Состоит из двух разделов: в первом содержатся сведения о единой государственной системе предупреждения и ликвидации чрезвычайных ситуаций (ЧС) в Российской Федерации, об организации гражданской обороны, оружии массового поражения и защите от него, о защите при ЧС природного, техногенного, экологического и социального характера. Во втором разделе приведена информация о составе и организационной структуре Вооруженных Сил Российской Федерации, системе комплектования, управления и руководства, воинской обязанности и порядке прохождения военной службы, а также материал по уставам ВС РФ, огневой, строевой и медико-санитарной подготовке.</a:t>
            </a:r>
          </a:p>
        </p:txBody>
      </p:sp>
      <p:pic>
        <p:nvPicPr>
          <p:cNvPr id="12290" name="Picture 2" descr="Безопасность жизнедеятель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00" y="1340768"/>
            <a:ext cx="224440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1945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81" y="1897039"/>
            <a:ext cx="78933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СГ.04 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ФИЗИЧЕСКАЯ </a:t>
            </a:r>
            <a:r>
              <a:rPr lang="ru-RU" sz="4800" b="1" dirty="0"/>
              <a:t>КУЛЬТУРА/АДАПТИВНАЯ ФИЗИЧЕСКАЯ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72436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бложка книги ФИЗИЧЕСКАЯ КУЛЬТУРА Под ред. Конеевой Е.В. Учебное пособ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407" y="-99392"/>
            <a:ext cx="2452167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627798"/>
            <a:ext cx="65527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Физическая культура : учебное пособие для СПО / Е. В. </a:t>
            </a:r>
            <a:r>
              <a:rPr lang="ru-RU" sz="1200" b="1" dirty="0" err="1"/>
              <a:t>Конеева</a:t>
            </a:r>
            <a:r>
              <a:rPr lang="ru-RU" sz="1200" b="1" dirty="0"/>
              <a:t> [и др.] ; под редакцией Е. В. </a:t>
            </a:r>
            <a:r>
              <a:rPr lang="ru-RU" sz="1200" b="1" dirty="0" err="1"/>
              <a:t>Конеевой</a:t>
            </a:r>
            <a:r>
              <a:rPr lang="ru-RU" sz="1200" b="1" dirty="0"/>
              <a:t>. — 2-е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599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курсе ведется повествование о цели и задачах занятий по физической культуре, особенно в дошкольных организациях, основой которых является создание фундамента физического здоровья детей, формирования их личности. Содержит сведения о концепции формирования физической культуры личности школьников и студентов. Курс включает в себя сведения о здоровом образе жизни студентов, профилактике вредных привычек и др. </a:t>
            </a:r>
            <a:endParaRPr lang="ru-RU" sz="1200" dirty="0"/>
          </a:p>
        </p:txBody>
      </p:sp>
      <p:pic>
        <p:nvPicPr>
          <p:cNvPr id="1028" name="Picture 4" descr="Обложка книги ЭЛЕКТИВНЫЕ КУРСЫ ПО ФИЗИЧЕСКОЙ КУЛЬТУРЕ. ПРАКТИЧЕСКАЯ ПОДГОТОВКА Зайцев А. А., Зайцева В. Ф., Луценко С. Я., Мануйленко Э. В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87" y="3284984"/>
            <a:ext cx="2580464" cy="368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42948" y="3643952"/>
            <a:ext cx="652153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Элективные курсы по физической культуре. Практическая подготовка : учебное пособие для СПО / А. А. Зайцев, В. Ф. Зайцева, С. Я. Луценко, Э. В. Мануйленко. — 2-е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227 с. —(Профессиональное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 smtClean="0"/>
              <a:t> </a:t>
            </a:r>
            <a:r>
              <a:rPr lang="ru-RU" sz="1200" dirty="0"/>
              <a:t>В учебном пособии представлены учебные и методические материалы по видам спорта, которые наиболее часто включаются в набор элективных курсов кафедрами, осуществляющими физическое воспитание и спортивную тренировку студентов. Представлены игровые, танцевальные виды спорта, единоборства и легкая атлетика. Характеристика каждого вида спорта осуществлена по схеме: основные термины и правила вида, спортивное оборудование и инвентарь, особенности исполнения основных технических приемов, возникающие ошибки и методика их исправления.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61279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изическая культу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1"/>
            <a:ext cx="2232248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70244" y="832513"/>
            <a:ext cx="64942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Бишаева</a:t>
            </a:r>
            <a:r>
              <a:rPr lang="ru-RU" sz="1200" b="1" dirty="0"/>
              <a:t> А. А. Физическая культура : учебник / А. А. </a:t>
            </a:r>
            <a:r>
              <a:rPr lang="ru-RU" sz="1200" b="1" dirty="0" err="1"/>
              <a:t>Бишаева</a:t>
            </a:r>
            <a:r>
              <a:rPr lang="ru-RU" sz="1200" b="1" dirty="0"/>
              <a:t>, В. В. Малков.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2022. — 379 с. — (Среднее профессиональное образование).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Предложены </a:t>
            </a:r>
            <a:r>
              <a:rPr lang="ru-RU" sz="1200" dirty="0" err="1"/>
              <a:t>здоровьеформирующие</a:t>
            </a:r>
            <a:r>
              <a:rPr lang="ru-RU" sz="1200" dirty="0"/>
              <a:t> и </a:t>
            </a:r>
            <a:r>
              <a:rPr lang="ru-RU" sz="1200" dirty="0" err="1"/>
              <a:t>здоровьесберегающие</a:t>
            </a:r>
            <a:r>
              <a:rPr lang="ru-RU" sz="1200" dirty="0"/>
              <a:t> технологии, профилактика </a:t>
            </a:r>
            <a:r>
              <a:rPr lang="ru-RU" sz="1200" dirty="0" err="1"/>
              <a:t>аутодеструктивного</a:t>
            </a:r>
            <a:r>
              <a:rPr lang="ru-RU" sz="1200" dirty="0"/>
              <a:t> поведения, которые могут быть использованы при обучении и по окончании образовательных учреждений с социально-гуманитарной направленностью. Материалы учебника помогут освоить практические умения и навыки по профилактике и коррекции зрительной системы и опорно-двигательного аппарата, укреплению здоровья, повышению работоспособности, организации индивидуального здорового образа жизни.</a:t>
            </a:r>
            <a:endParaRPr lang="ru-RU" sz="1200" dirty="0"/>
          </a:p>
        </p:txBody>
      </p:sp>
      <p:pic>
        <p:nvPicPr>
          <p:cNvPr id="2052" name="Picture 4" descr="Обложка книги ТЕОРИЯ И ОРГАНИЗАЦИЯ АДАПТИВНОЙ ФИЗИЧЕСКОЙ КУЛЬТУРЫ Бегидова Т. П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830" y="3284984"/>
            <a:ext cx="2492073" cy="368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70245" y="4053384"/>
            <a:ext cx="649424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Бегидова</a:t>
            </a:r>
            <a:r>
              <a:rPr lang="ru-RU" sz="1200" b="1" dirty="0"/>
              <a:t> Т. П.  Теория и организация адаптивной физической культуры : учебное пособие для СПО / Т. П. </a:t>
            </a:r>
            <a:r>
              <a:rPr lang="ru-RU" sz="1200" b="1" dirty="0" err="1"/>
              <a:t>Бегидова</a:t>
            </a:r>
            <a:r>
              <a:rPr lang="ru-RU" sz="1200" b="1" dirty="0"/>
              <a:t>. — 2-е изд., </a:t>
            </a:r>
            <a:r>
              <a:rPr lang="ru-RU" sz="1200" b="1" dirty="0" err="1"/>
              <a:t>испр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2022. — 191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Учебное пособие посвящено организации адаптивной физической культуры. В нем представлены особенности развития физических качеств и обучения двигательным действиям в адаптивной физической культуре и спорте, организация соревнований среди инвалидов, а также показано взаимодействие государственных и общественных организаций, занимающихся проблемами инвалидов. Книга дополнена приложениями, которые помогут студентам освоить материалы учебного пособия.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57154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Обложка книги ФИЗИЧЕСКАЯ КУЛЬТУРА Аллянов Ю. Н., Письменский И. А. Учеб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584"/>
            <a:ext cx="2483768" cy="3649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409433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Аллянов</a:t>
            </a:r>
            <a:r>
              <a:rPr lang="ru-RU" sz="1200" b="1" dirty="0"/>
              <a:t> Ю. Н. Физическая культура : учебник для СПО / Ю. Н. </a:t>
            </a:r>
            <a:r>
              <a:rPr lang="ru-RU" sz="1200" b="1" dirty="0" err="1"/>
              <a:t>Аллянов</a:t>
            </a:r>
            <a:r>
              <a:rPr lang="ru-RU" sz="1200" b="1" dirty="0"/>
              <a:t>, И. А. </a:t>
            </a:r>
            <a:r>
              <a:rPr lang="ru-RU" sz="1200" b="1" dirty="0" err="1"/>
              <a:t>Письменский</a:t>
            </a:r>
            <a:r>
              <a:rPr lang="ru-RU" sz="1200" b="1" dirty="0"/>
              <a:t>. — 3-е изд., </a:t>
            </a:r>
            <a:r>
              <a:rPr lang="ru-RU" sz="1200" b="1" dirty="0" err="1"/>
              <a:t>испр</a:t>
            </a:r>
            <a:r>
              <a:rPr lang="ru-RU" sz="1200" b="1" dirty="0"/>
              <a:t>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493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Курс формирует компетенции учащихся в объеме, предусмотренном требованиями стандарта среднего (полного) общего образования по физической культуре. В курсе изложены общие теоретические и методические основы физического воспитания, а также новые современные научные данные в этой области, раскрыты вопросы сохранения и укрепления здоровья студентов, так как одной из главных задач физического воспитания является улучшение общего физического состояния организма, сохранение и укрепление здоровья, воспитание подрастающего поколения.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42949" y="3712191"/>
            <a:ext cx="65215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Муллер</a:t>
            </a:r>
            <a:r>
              <a:rPr lang="ru-RU" sz="1200" b="1" dirty="0"/>
              <a:t> А. Б. Физическая культура : учебник и практикум для СПО / А. Б. </a:t>
            </a:r>
            <a:r>
              <a:rPr lang="ru-RU" sz="1200" b="1" dirty="0" err="1"/>
              <a:t>Муллер</a:t>
            </a:r>
            <a:r>
              <a:rPr lang="ru-RU" sz="1200" b="1" dirty="0"/>
              <a:t>, Н. С. </a:t>
            </a:r>
            <a:r>
              <a:rPr lang="ru-RU" sz="1200" b="1" dirty="0" err="1"/>
              <a:t>Дядичкина</a:t>
            </a:r>
            <a:r>
              <a:rPr lang="ru-RU" sz="1200" b="1" dirty="0"/>
              <a:t>, Ю. А. Богащенко.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424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Курс формирует компетенции учащихся в объеме, предусмотренном требованиями стандарта среднего (полного) общего образования по физической культуре. В учебнике доступно и компактно изложены теоретические основы физической культуры, даны методики оздоровительной и спортивной тренировки, самостоятельных занятий физическими упражнениями и самоконтроля. Также представлен материал по профессионально-прикладной физической подготовке и физической культуре в профессиональной деятельности студента.</a:t>
            </a:r>
            <a:endParaRPr lang="ru-RU" sz="1200" dirty="0"/>
          </a:p>
        </p:txBody>
      </p:sp>
      <p:pic>
        <p:nvPicPr>
          <p:cNvPr id="3076" name="Picture 4" descr="Обложка книги ФИЗИЧЕСКАЯ КУЛЬТУРА Муллер А. Б., Дядичкина Н. С., Богащенко Ю. А. Учебник и практику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984"/>
            <a:ext cx="2483768" cy="368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190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Обложка книги ИСТОРИЯ РОССИИ XX - НАЧАЛА XXI ВЕКА Под ред. Чуракова Д. О., Саркисяна С.А. Учеб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" y="-99392"/>
            <a:ext cx="254796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38484" y="395785"/>
            <a:ext cx="64980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История России XX - начала XXI века : учебник для СПО / Д. О. </a:t>
            </a:r>
            <a:r>
              <a:rPr lang="ru-RU" sz="1200" b="1" dirty="0" err="1"/>
              <a:t>Чураков</a:t>
            </a:r>
            <a:r>
              <a:rPr lang="ru-RU" sz="1200" b="1" dirty="0"/>
              <a:t> [и др.] ; под ред. Д. О. </a:t>
            </a:r>
            <a:r>
              <a:rPr lang="ru-RU" sz="1200" b="1" dirty="0" err="1"/>
              <a:t>Чуракова</a:t>
            </a:r>
            <a:r>
              <a:rPr lang="ru-RU" sz="1200" b="1" dirty="0"/>
              <a:t>, С. А. Саркисяна. — 3-е изд., пер.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311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Курс подготовлен преподавателями кафедр гуманитарных наук ведущих вузов Москвы. В основе курса лежит многолетний опыт преподавательской и научной работы авторов, результаты исследований новейшей истории России, обобщенные многими отечественными и зарубежными учеными. Курс включает развернутую информацию о новейшей отечественной истории XX — начала XXI в., движущих силах и закономерностях развития исторического процесса в Российской Империи — СССР — Российской Федерации в XX — начале XXI в., месте и роли России в мировом историческом процессе и современном мире, важнейших событиях и этапах исторического развития нашей страны в выделенный период. </a:t>
            </a:r>
          </a:p>
        </p:txBody>
      </p:sp>
      <p:pic>
        <p:nvPicPr>
          <p:cNvPr id="1026" name="Picture 2" descr="Обложка книги ИСТОРИЯ РОССИИ Крамаренко Р. А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428" y="3284984"/>
            <a:ext cx="2717188" cy="373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5654" y="4135271"/>
            <a:ext cx="662084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Крамаренко Р. А. История России : учебное пособие для СПО / Р. А. Крамаренко. — 2-е изд., </a:t>
            </a:r>
            <a:r>
              <a:rPr lang="ru-RU" sz="1200" b="1" dirty="0" err="1"/>
              <a:t>испр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2023.— 197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учебном пособии представлен материал по курсу русской истории: рассмотрены теория и методология науки, история Древней Руси, Московского царства, Российской империи, СССР, Российской Федерации. Материал построен по проблемно-хронологическому принципу и представлен в форме хронологических таблиц с краткими комментариями, вопросы, тестами и литературой.</a:t>
            </a:r>
          </a:p>
        </p:txBody>
      </p:sp>
    </p:spTree>
    <p:extLst>
      <p:ext uri="{BB962C8B-B14F-4D97-AF65-F5344CB8AC3E}">
        <p14:creationId xmlns:p14="http://schemas.microsoft.com/office/powerpoint/2010/main" val="332405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Обложка книги ФИЗИЧЕСКАЯ КУЛЬТУРА. ЛЫЖНАЯ ПОДГОТОВКА Жданкина Е. Ф., Добрынин И. М. ; под науч. ред. Новаковского С.В. Учебное пособ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43408"/>
            <a:ext cx="266429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5528" y="163773"/>
            <a:ext cx="6770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Жданкина</a:t>
            </a:r>
            <a:r>
              <a:rPr lang="ru-RU" sz="1200" b="1" dirty="0"/>
              <a:t> Е. Ф. Физическая культура. Лыжная подготовка : учебное пособие для СПО / Е. Ф. </a:t>
            </a:r>
            <a:r>
              <a:rPr lang="ru-RU" sz="1200" b="1" dirty="0" err="1"/>
              <a:t>Жданкина</a:t>
            </a:r>
            <a:r>
              <a:rPr lang="ru-RU" sz="1200" b="1" dirty="0"/>
              <a:t>, И. М. Добрынин ; под научной редакцией С. В. </a:t>
            </a:r>
            <a:r>
              <a:rPr lang="ru-RU" sz="1200" b="1" dirty="0" err="1"/>
              <a:t>Новаковского</a:t>
            </a:r>
            <a:r>
              <a:rPr lang="ru-RU" sz="1200" b="1" dirty="0"/>
              <a:t>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125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работе рассматривается техника ходьбы на лыжах, объясняется значение укрепления организма студента с помощью общеразвивающих и специальных упражнений: без предметов, с предметами и на тренажерах, подобранных для повышения физической подготовленности студентов всех направлений. Подробно рассматриваются функции мышечной системы, исключение травм посредством устранения анатомического дисбаланса, который часто усугубляется действием на костно-мышечную систему. В учебном пособии даны практические рекомендации, которые помогут преподавателю вуза, проводящему занятия по обучению и совершенствованию техники лыжных ходов, а также студенту-лыжнику использовать все факторы, способствующие укреплению здоровья, заложить прочную основу для дальнейших занятий лыжным спортом и повышения спортивных результатов.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47415" y="4107976"/>
            <a:ext cx="66170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Адаптивная физическая культура : учебное пособие / коллектив авторов; ред. Р.И. </a:t>
            </a:r>
            <a:r>
              <a:rPr lang="ru-RU" sz="1200" b="1" dirty="0" err="1"/>
              <a:t>Айзман</a:t>
            </a:r>
            <a:r>
              <a:rPr lang="ru-RU" sz="1200" b="1" dirty="0"/>
              <a:t>, Ю.С. Филиппова. –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2022. – </a:t>
            </a:r>
            <a:r>
              <a:rPr lang="ru-RU" sz="1200" b="1" dirty="0" smtClean="0"/>
              <a:t>341 </a:t>
            </a:r>
            <a:r>
              <a:rPr lang="ru-RU" sz="1200" b="1" dirty="0"/>
              <a:t>с. </a:t>
            </a:r>
            <a:endParaRPr lang="ru-RU" sz="1200" b="1" dirty="0" smtClean="0"/>
          </a:p>
          <a:p>
            <a:pPr algn="just"/>
            <a:endParaRPr lang="ru-RU" sz="1200" b="1" dirty="0"/>
          </a:p>
          <a:p>
            <a:pPr algn="just"/>
            <a:r>
              <a:rPr lang="ru-RU" sz="1200" dirty="0"/>
              <a:t>Рассматриваются теоретические основы, содержание и методика проведения занятий адаптивной физической культурой, </a:t>
            </a:r>
            <a:r>
              <a:rPr lang="ru-RU" sz="1200" dirty="0" err="1"/>
              <a:t>внетренировочные</a:t>
            </a:r>
            <a:r>
              <a:rPr lang="ru-RU" sz="1200" dirty="0"/>
              <a:t> средства, повышающие физическую работоспособность, даны рекомендации по вынужденной цифровой трансформации учебного процесса с использованием информационно-коммуникативных технологий.</a:t>
            </a:r>
            <a:endParaRPr lang="ru-RU" sz="1200" b="1" dirty="0" smtClean="0"/>
          </a:p>
          <a:p>
            <a:pPr algn="just"/>
            <a:endParaRPr lang="ru-RU" sz="1200" dirty="0"/>
          </a:p>
        </p:txBody>
      </p:sp>
      <p:pic>
        <p:nvPicPr>
          <p:cNvPr id="4100" name="Picture 4" descr="Адаптивная физическая культу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73016"/>
            <a:ext cx="2158024" cy="3181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671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2949" y="109182"/>
            <a:ext cx="652153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Спортивные игры: правила, тактика, техника : учебное пособие для СПО / Е. В. </a:t>
            </a:r>
            <a:r>
              <a:rPr lang="ru-RU" sz="1200" b="1" dirty="0" err="1"/>
              <a:t>Конеева</a:t>
            </a:r>
            <a:r>
              <a:rPr lang="ru-RU" sz="1200" b="1" dirty="0"/>
              <a:t> [и др.] ; под общей редакцией Е. В. </a:t>
            </a:r>
            <a:r>
              <a:rPr lang="ru-RU" sz="1200" b="1" dirty="0" err="1"/>
              <a:t>Конеевой</a:t>
            </a:r>
            <a:r>
              <a:rPr lang="ru-RU" sz="1200" b="1" dirty="0"/>
              <a:t>. — 2-е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322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Курс «Спортивные игры: правила, тактика, техника» об истории возникновения, развитии, технике, тактике и методике обучения, наиболее популярных в XX—XXI вв. средствах физического воспитания и видах спорта, таких как баскетбол, волейбол, теннис, настольный теннис, бадминтон, футбол. Соответствует актуальным требованиям Федерального государственного образовательного стандарта среднего профессионального образования и профессиональным требованиям. Курс предназначен для студентов среднего профессионального образования, делающих первые шаги в освоении средств и методики физического воспитания, а также изучающих «Элективные курсы по физической культуре». Также курс будет полезен для специалистов, тренеров по спортивных играм и другим видам спорта, учителям физической культуры, инструкторам по физической культуре дошкольных образовательных организаций, преподавателям </a:t>
            </a:r>
            <a:r>
              <a:rPr lang="ru-RU" sz="1200" dirty="0" err="1"/>
              <a:t>ссузов</a:t>
            </a:r>
            <a:r>
              <a:rPr lang="ru-RU" sz="1200" dirty="0"/>
              <a:t> и аспирантам.</a:t>
            </a:r>
            <a:endParaRPr lang="ru-RU" sz="1200" dirty="0"/>
          </a:p>
        </p:txBody>
      </p:sp>
      <p:pic>
        <p:nvPicPr>
          <p:cNvPr id="5122" name="Picture 2" descr="Обложка книги СПОРТИВНЫЕ ИГРЫ: ПРАВИЛА, ТАКТИКА, ТЕХНИКА Под общ. ред. Конеевой Е.В. Учебное пособ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4" y="-75621"/>
            <a:ext cx="2423835" cy="360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Обложка книги ТЕОРИЯ И ИСТОРИЯ ФИЗИЧЕСКОЙ КУЛЬТУРЫ И СПОРТА В 3 Т. ТОМ 1. ИГРЫ ОЛИМПИАД Германов Г. Н., Корольков А. Н., Сабирова И. А., Кузьмина О. И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3212976"/>
            <a:ext cx="2592287" cy="3855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39752" y="3521122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Теория и история физической культуры и спорта в 3 т. Том 1. Игры олимпиад : учебное пособие для СПО / Г. Н. Германов, А. Н. Корольков, И. А. </a:t>
            </a:r>
            <a:r>
              <a:rPr lang="ru-RU" sz="1200" b="1" dirty="0" err="1"/>
              <a:t>Сабирова</a:t>
            </a:r>
            <a:r>
              <a:rPr lang="ru-RU" sz="1200" b="1" dirty="0"/>
              <a:t>, О. И. Кузьмина.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793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Олимпийское образование, цель которого — приобщение к идеалам и ценностям олимпизма, занимает все более важное место в системе образования, воспитания и обучения детей и молодежи. В то же время этот вид деятельности является конкретным, предметным и проверяемым, как любой процесс усвоения знаний и совокупность знаний, полученных в результате обучения. Курс может быть использована студентами образовательных учреждений среднего профессионального образования, обучающимся по специальности «Физическая культура» и смежным специальностям, а также абитуриентами при сдаче теоретической части вступительных испытаний в высшие учебные заведения, поступающих на программы </a:t>
            </a:r>
            <a:r>
              <a:rPr lang="ru-RU" sz="1200" dirty="0" err="1"/>
              <a:t>бакалавриата</a:t>
            </a:r>
            <a:r>
              <a:rPr lang="ru-RU" sz="1200" dirty="0"/>
              <a:t>, школьниками выпускных классов при подготовке к творческому конкурсу (школьной олимпиаде) по предмету «Физическая культура», который проводится в стенах Московского городского педагогического университета.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83367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Обложка книги ТЕОРИЯ И ИСТОРИЯ ФИЗИЧЕСКОЙ КУЛЬТУРЫ И СПОРТА В 3 Т. ТОМ 2. ОЛИМПИЙСКИЕ ЗИМНИЕ ИГРЫ  Г. Н. Германов,  А. Н. Корольков,  И. А. Сабирова,  О. И. Кузьмина. Учебное пособ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5830"/>
            <a:ext cx="266429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3767" y="122830"/>
            <a:ext cx="67027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Теория и история физической культуры и спорта в 3 т. Том 2. Олимпийские зимние игры : учебное пособие для СПО / Г. Н. Германов, А. Н. Корольков, И. А. </a:t>
            </a:r>
            <a:r>
              <a:rPr lang="ru-RU" sz="1200" b="1" dirty="0" err="1"/>
              <a:t>Сабирова</a:t>
            </a:r>
            <a:r>
              <a:rPr lang="ru-RU" sz="1200" b="1" dirty="0"/>
              <a:t>, О. И. Кузьмина.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442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Олимпийское образование, цель которого — приобщение к идеалам и ценностям олимпизма, занимает все более важное место в системе образования, воспитания и обучения детей и молодежи. В то же время этот вид деятельности является конкретным, предметным и проверяемым, как любой процесс усвоения знаний и совокупность знаний, полученных в результате обучения. Курс может быть использован студентами, обучающимся по направлениям «Физическая культура», «Физическая культура для лиц с отклонениями в состоянии здоровья (адаптивная физическая культура)», «Педагогическое образование», а также абитуриентами при сдаче теоретической части вступительных испытаний в высшие учебные заведения, поступающих на программы </a:t>
            </a:r>
            <a:r>
              <a:rPr lang="ru-RU" sz="1200" dirty="0" err="1"/>
              <a:t>бакалавриата</a:t>
            </a:r>
            <a:r>
              <a:rPr lang="ru-RU" sz="1200" dirty="0"/>
              <a:t>, школьниками выпускных классов при подготовке к творческому конкурсу (школьной олимпиаде) по предмету «Физическая культура», который проводится в стенах Московского городского педагогического </a:t>
            </a:r>
            <a:r>
              <a:rPr lang="ru-RU" sz="1200" dirty="0" smtClean="0"/>
              <a:t>университета.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72398" y="3589361"/>
            <a:ext cx="656409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Теория и история физической культуры и спорта в 3 т. Том 3. </a:t>
            </a:r>
            <a:r>
              <a:rPr lang="ru-RU" sz="1200" b="1" dirty="0" err="1"/>
              <a:t>Паралимпийские</a:t>
            </a:r>
            <a:r>
              <a:rPr lang="ru-RU" sz="1200" b="1" dirty="0"/>
              <a:t> игры : учебное пособие для СПО / О. И. Кузьмина, Г. Н. Германов, Е. Г. </a:t>
            </a:r>
            <a:r>
              <a:rPr lang="ru-RU" sz="1200" b="1" dirty="0" err="1"/>
              <a:t>Цуканова</a:t>
            </a:r>
            <a:r>
              <a:rPr lang="ru-RU" sz="1200" b="1" dirty="0"/>
              <a:t>, И. В. </a:t>
            </a:r>
            <a:r>
              <a:rPr lang="ru-RU" sz="1200" b="1" dirty="0" err="1"/>
              <a:t>Кулькова</a:t>
            </a:r>
            <a:r>
              <a:rPr lang="ru-RU" sz="1200" b="1" dirty="0"/>
              <a:t> ; под общей редакцией Г. Н. Германова.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531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Приводимая информация расширит олимпийские знания студентов, будет содействовать успешному освоению предметов вузовского обучения, в частности истории физической культуры, начального физкультурного образования, теории адаптивной физической культуры, а вместе с тем обеспечит успешную подготовку абитуриентов к поступлению в институт физической культуры по направлениям подготовки «Педагогическое образование», «Физическая культура» и «Адаптивная физическая культура». Представленные вопросы для самоподготовки по истории </a:t>
            </a:r>
            <a:r>
              <a:rPr lang="ru-RU" sz="1200" dirty="0" err="1"/>
              <a:t>Паралимпийских</a:t>
            </a:r>
            <a:r>
              <a:rPr lang="ru-RU" sz="1200" dirty="0"/>
              <a:t> игр помогут абитуриенту оценить степень своей готовности к сдаче вступительных испытаний (творческого экзамена). Соответствует актуальным требованиям Федерального государственного образовательного стандарта среднего профессионального образования и профессиональным требованиям. </a:t>
            </a:r>
            <a:endParaRPr lang="ru-RU" sz="1200" dirty="0"/>
          </a:p>
        </p:txBody>
      </p:sp>
      <p:pic>
        <p:nvPicPr>
          <p:cNvPr id="6148" name="Picture 4" descr="Обложка книги ТЕОРИЯ И ИСТОРИЯ ФИЗИЧЕСКОЙ КУЛЬТУРЫ И СПОРТА В 3 Т. ТОМ 3. ПАРАЛИМПИЙСКИЕ ИГРЫ Кузьмина О. И., Германов Г. Н., Цуканова Е. Г., Кулькова И. В. ; Под общ. ред. Германова Г.Н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142" y="3363027"/>
            <a:ext cx="249754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478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320" y="2129050"/>
            <a:ext cx="8113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СГ.05 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ОСНОВЫ </a:t>
            </a:r>
            <a:r>
              <a:rPr lang="ru-RU" sz="4800" b="1" dirty="0"/>
              <a:t>ФИНАНСОВОЙ ГРАМОТНОСТИ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99289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znanium.com/cover/1044/10442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225618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56597" y="641445"/>
            <a:ext cx="65798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Казакова Н. А. Финансовая среда предпринимательства и предпринимательские риски : учебное пособие/ Н. А. Казакова. — Москва. : ИНФРА-М, 2020. — 208 с.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Рассматриваются экономические основы и институциональные факторы функционирования предпринимательства, сравнительный анализ организационно-правовых форм управления бизнесом, особенности финансово-кредитных отношений, методы привлечения финансовых ресурсов в предпринимательскую деятельность, особенности бухгалтерского учета и налогообложения субъектов малого бизнеса, современные инструменты оценки предпринимательских рисков и методы управления предпринимательскими рисками. </a:t>
            </a:r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42949" y="3807725"/>
            <a:ext cx="65935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Фрицлер</a:t>
            </a:r>
            <a:r>
              <a:rPr lang="ru-RU" sz="1200" b="1" dirty="0"/>
              <a:t> А. В. Основы финансовой грамотности : учебное пособие для СПО / А. В. </a:t>
            </a:r>
            <a:r>
              <a:rPr lang="ru-RU" sz="1200" b="1" dirty="0" err="1"/>
              <a:t>Фрицлер</a:t>
            </a:r>
            <a:r>
              <a:rPr lang="ru-RU" sz="1200" b="1" dirty="0"/>
              <a:t>, Е. А. Тарханова.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154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рамках курса освещается широкий круг вопросов, посвященных основам финансовой грамотности. В процессе изучения дисциплины студенты приобретут и углубят свои знания по актуальным вопросам управления личными финансами в современных условиях развития экономики России, ознакомятся с основами банковского кредитования, страхования, налогообложения физических лиц, овладеют навыками по решению конкретных вопросов в области формирования сбережений.</a:t>
            </a:r>
            <a:endParaRPr lang="ru-RU" sz="1200" dirty="0"/>
          </a:p>
        </p:txBody>
      </p:sp>
      <p:pic>
        <p:nvPicPr>
          <p:cNvPr id="7172" name="Picture 4" descr="Обложка книги ОСНОВЫ ФИНАНСОВОЙ ГРАМОТНОСТИ Фрицлер А. В., Тарханова Е. А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374" y="3212976"/>
            <a:ext cx="2717158" cy="3777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3438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893" y="368489"/>
            <a:ext cx="648059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Шитов В. Н. Основы финансовой грамотности : учебное пособие / В. Н. Шитов.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2023. — 250 с. — (Среднее профессиональное образование).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Освещены личное финансовое планирование, депозит, понятие кредита и порядок оформления кредита, схемы погашения кредитов, расчетно-кассовые операции, доходы населения, инфляционные процессы, инвестиции, ценные бумаги (акции, облигации), понятия трудовой, социальной, дополнительной пенсии, инструменты для увеличения размера пенсионных накоплений, налоги и сборы, признаки финансовых пирамид и защита от мошеннических действий на финансовом рынке, создание собственного бизнеса. Описано 7 практических работ, а также порядок оформления самостоятельных работ, примерные темы рефератов.</a:t>
            </a:r>
            <a:endParaRPr lang="ru-RU" sz="1200" dirty="0"/>
          </a:p>
        </p:txBody>
      </p:sp>
      <p:pic>
        <p:nvPicPr>
          <p:cNvPr id="8194" name="Picture 2" descr="Основы финансовой грамот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622"/>
            <a:ext cx="2304256" cy="321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893" y="4135272"/>
            <a:ext cx="64805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Гарнов</a:t>
            </a:r>
            <a:r>
              <a:rPr lang="ru-RU" sz="1200" b="1" dirty="0"/>
              <a:t> А. Основы финансовой грамотности : учебное пособие / </a:t>
            </a:r>
            <a:r>
              <a:rPr lang="ru-RU" sz="1200" b="1" dirty="0" err="1"/>
              <a:t>Гарнов</a:t>
            </a:r>
            <a:r>
              <a:rPr lang="ru-RU" sz="1200" b="1" dirty="0"/>
              <a:t> А., П.  — Москва : </a:t>
            </a:r>
            <a:r>
              <a:rPr lang="ru-RU" sz="1200" b="1" dirty="0" err="1"/>
              <a:t>Русайнс</a:t>
            </a:r>
            <a:r>
              <a:rPr lang="ru-RU" sz="1200" b="1" dirty="0"/>
              <a:t>, 2022. — 192 с</a:t>
            </a:r>
            <a:r>
              <a:rPr lang="ru-RU" sz="1200" b="1" dirty="0" smtClean="0"/>
              <a:t>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 smtClean="0"/>
              <a:t>Рассматриваются </a:t>
            </a:r>
            <a:r>
              <a:rPr lang="ru-RU" sz="1200" dirty="0"/>
              <a:t>вопросы о современном состоянии финансового рынка, финансовых институтов и финансовых инструментов для повышения финансовой грамотности населения, так как решение социальных проблем трудоспособного населения в области жилищного и пенсионного обеспечения, страхования, образования все больше переходит из сферы ответственности государства в сферу личных интересов граждан. </a:t>
            </a:r>
            <a:endParaRPr lang="ru-RU" sz="1200" dirty="0"/>
          </a:p>
        </p:txBody>
      </p:sp>
      <p:pic>
        <p:nvPicPr>
          <p:cNvPr id="8196" name="Picture 4" descr="Основы финансовой грамотн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454653"/>
            <a:ext cx="2256185" cy="326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859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0370" y="1815152"/>
            <a:ext cx="64161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Абдулгалимов</a:t>
            </a:r>
            <a:r>
              <a:rPr lang="ru-RU" sz="1200" b="1" dirty="0"/>
              <a:t> А. Основы финансовой грамотности: налоги и налогообложение : справочник / </a:t>
            </a:r>
            <a:r>
              <a:rPr lang="ru-RU" sz="1200" b="1" dirty="0" err="1"/>
              <a:t>Абдулгалимов</a:t>
            </a:r>
            <a:r>
              <a:rPr lang="ru-RU" sz="1200" b="1" dirty="0"/>
              <a:t> А., М., Мохов И., А. 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2022. — 203 с</a:t>
            </a:r>
            <a:r>
              <a:rPr lang="ru-RU" sz="1200" b="1" dirty="0" smtClean="0"/>
              <a:t>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Настоящее издание составлено с учетом российского и мирового исторического и теоретического наследия в области налогов и налогообложения и включает свыше 540 терминов и статей, характеризующих налоги и налоговые отношения на различных этапах их развития. Наряду с налоговой терминологией, в справочнике дается разъяснение терминам и понятиям смежных экономических и правовых дисциплин, имеющих непосредственное отношение к налоговой сфере. Термины, понятия и статьи расположены в алфавитном порядке. Особое место занимает терминология российского налогового законодательства. При подготовке словаря были использованы материалы открытых источников, в том числе информационно-телекоммуникационной сети интернет.</a:t>
            </a:r>
            <a:endParaRPr lang="ru-RU" sz="1200" dirty="0"/>
          </a:p>
        </p:txBody>
      </p:sp>
      <p:pic>
        <p:nvPicPr>
          <p:cNvPr id="9218" name="Picture 2" descr="Основы финансовой грамотности: налоги и налогообло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2376264" cy="332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125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44824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СГ.06 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ОСНОВЫ </a:t>
            </a:r>
            <a:r>
              <a:rPr lang="ru-RU" sz="4800" b="1" dirty="0"/>
              <a:t>БЕРЕЖЛИВОГО ПРОИЗВОДСТВА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68177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0244" y="477672"/>
            <a:ext cx="65662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Шмелёва</a:t>
            </a:r>
            <a:r>
              <a:rPr lang="ru-RU" sz="1200" b="1" dirty="0"/>
              <a:t> А. Н. Методы бережливого производства : учебно-методическое пособие / А. Н. </a:t>
            </a:r>
            <a:r>
              <a:rPr lang="ru-RU" sz="1200" b="1" dirty="0" err="1"/>
              <a:t>Шмелёва</a:t>
            </a:r>
            <a:r>
              <a:rPr lang="ru-RU" sz="1200" b="1" dirty="0"/>
              <a:t>. — Москва : РТУ МИРЭА, 2021. — 38 с. 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 smtClean="0"/>
              <a:t> </a:t>
            </a:r>
            <a:r>
              <a:rPr lang="ru-RU" sz="1200" dirty="0"/>
              <a:t>Учебно-методическое пособие посвящено методам бережливого производства и предназначено для студентов направления подготовки 11.04.03 «Конструирование и технология электронных средств» в магистратуре. В учебно-методическом пособии определены понятия бережливого производства, рассмотрены основные методы управления производством: стандартизация работы, организация рабочего пространства, картирование потока создания ценности, быстрая переналадка, защита от непреднамеренных ошибок, </a:t>
            </a:r>
            <a:r>
              <a:rPr lang="ru-RU" sz="1200" dirty="0" err="1"/>
              <a:t>канбан</a:t>
            </a:r>
            <a:r>
              <a:rPr lang="ru-RU" sz="1200" dirty="0"/>
              <a:t>, всеобщее обслуживание оборудования, а также требования, предъявляемые к системам менеджмента. В пособии имеются контрольные вопросы по изложенному материалу и вопросы для организации тестирования при использовании дистанционных методов обучения.</a:t>
            </a:r>
            <a:endParaRPr lang="ru-RU" sz="1200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17558" t="34519" r="66638" b="28826"/>
          <a:stretch/>
        </p:blipFill>
        <p:spPr bwMode="auto">
          <a:xfrm>
            <a:off x="176385" y="232324"/>
            <a:ext cx="2232248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42" name="Picture 2" descr="Принятие управленческих решен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09331"/>
            <a:ext cx="2229121" cy="310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70245" y="3916907"/>
            <a:ext cx="649424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Киселев А. А. Принятие управленческих решений : учебник / А. А. Киселев. 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2021. — 169 с.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На основе анализа различной научной литературы по вопросам принятия управленческих решений, взглядов отечественных исследователей на данную проблему раскрываются научные подходы к управлению, выявлению различий между понятиями «управление» и «менеджмент», раскрываются сущность и содержание управленческих решений как творческо-волевого акта руководителей различного уровня, а также содержание процесса принятия управленческих решений. В конце каждой главы даются контрольные задания, позволяющие оценить уровень усвоения таких учебных дисциплин, как «Управленческие решения», «Принятие управленческих решений», «Стратегический менеджмент», «Управление организациями».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156181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2956" y="476672"/>
            <a:ext cx="6431532" cy="256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Курамшина</a:t>
            </a:r>
            <a:r>
              <a:rPr lang="ru-RU" sz="1200" b="1" dirty="0"/>
              <a:t> А. Основы бережливого производства : учебник / </a:t>
            </a:r>
            <a:r>
              <a:rPr lang="ru-RU" sz="1200" b="1" dirty="0" err="1"/>
              <a:t>Курамшина</a:t>
            </a:r>
            <a:r>
              <a:rPr lang="ru-RU" sz="1200" b="1" dirty="0"/>
              <a:t> А., В., Попова Е., В. 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2023. — 199 с. — (Среднее 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Основы бережливого производства — одна из дисциплин обязательной части социально-гуманитарного цикла по всем образовательным программам среднего профессионального образования. Учебник предназначен для изучения основных положений дисциплины, самостоятельной подготовки студентов к лекционным и практическим занятиям, устному опросу на аудиторных занятиях, выполнению заданий, в том числе тестовых. В данном издании представлены ключевые понятия и определения, основы экономических знаний в области бережливого производства по трем разделам курса, практические задания, иллюстрационный материал и контрольные вопросы.</a:t>
            </a:r>
            <a:endParaRPr lang="ru-RU" sz="1200" dirty="0"/>
          </a:p>
        </p:txBody>
      </p:sp>
      <p:pic>
        <p:nvPicPr>
          <p:cNvPr id="11266" name="Picture 2" descr="Основы бережливого производ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4107"/>
            <a:ext cx="2353444" cy="316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Бережливое производств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10" y="3429000"/>
            <a:ext cx="2351746" cy="324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32956" y="3835020"/>
            <a:ext cx="643153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Бездудная</a:t>
            </a:r>
            <a:r>
              <a:rPr lang="ru-RU" sz="1200" b="1" dirty="0"/>
              <a:t> А. Бережливое производство : учебник / </a:t>
            </a:r>
            <a:r>
              <a:rPr lang="ru-RU" sz="1200" b="1" dirty="0" err="1"/>
              <a:t>Бездудная</a:t>
            </a:r>
            <a:r>
              <a:rPr lang="ru-RU" sz="1200" b="1" dirty="0"/>
              <a:t> А., Г., под общ., ред., </a:t>
            </a:r>
            <a:r>
              <a:rPr lang="ru-RU" sz="1200" b="1" dirty="0" err="1"/>
              <a:t>Зинчик</a:t>
            </a:r>
            <a:r>
              <a:rPr lang="ru-RU" sz="1200" b="1" dirty="0"/>
              <a:t> Н., С., Кадырова О., В., </a:t>
            </a:r>
            <a:r>
              <a:rPr lang="ru-RU" sz="1200" b="1" dirty="0" err="1"/>
              <a:t>Растова</a:t>
            </a:r>
            <a:r>
              <a:rPr lang="ru-RU" sz="1200" b="1" dirty="0"/>
              <a:t> Ю. И.  — Москва : </a:t>
            </a:r>
            <a:r>
              <a:rPr lang="ru-RU" sz="1200" b="1" dirty="0" err="1"/>
              <a:t>КноРус</a:t>
            </a:r>
            <a:r>
              <a:rPr lang="ru-RU" sz="1200" b="1" dirty="0"/>
              <a:t>, 2023. — 203 с. — (Среднее 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Рассмотрены основные понятия, концептуальные основы, методы, инструменты бережливого производства (БП). Представлены возможности применения системы менеджмента БП в процессе построения системы менеджмента, при технологической подготовке производства, при организации материально-технического снабжения, при работе с персоналом и активизации его возможностей. Определены особенности управления потоком создания ценности, представлены подходы по встраиванию качества в процесс. Формирует комплексное видение философии БП и представляет лучшие практики по внедрению. 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30934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Кириллов В. В. История России в 2 ч. Часть 1. До ХХ века : учебник для </a:t>
            </a:r>
          </a:p>
          <a:p>
            <a:pPr algn="just"/>
            <a:r>
              <a:rPr lang="ru-RU" sz="1200" b="1" dirty="0"/>
              <a:t>СПО / В. В. Кириллов. — 8-е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363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издании освещены все основные исторические события, происходившие в нашей стране с древнейших времен до современного периода. Показано зарождение и крещение Руси, становление государственности, в хронологической последовательности отражены политические и экономические особенности развития России, а также формирование уникального культурного наследия. Ценность данного учебника заключается в том, что текст издания сопровождается большим количеством схем и таблиц, которые дают возможность лучше понять и усвоить обширный фактический материал по истории России. После каждой темы даны контрольные вопросы и рекомендуемая литература.</a:t>
            </a:r>
          </a:p>
        </p:txBody>
      </p:sp>
      <p:pic>
        <p:nvPicPr>
          <p:cNvPr id="2050" name="Picture 2" descr="Обложка книги ИСТОРИЯ РОССИИ В 2 Ч. ЧАСТЬ 1. ДО ХХ ВЕКА Кириллов В. В. Учеб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88191"/>
            <a:ext cx="2736304" cy="386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Обложка книги ИСТОРИЯ РОССИИ В 2 Ч. ЧАСТЬ 2. ХХ ВЕК — НАЧАЛО ХХI ВЕКА Кириллов В. В. Учеб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284" y="3319979"/>
            <a:ext cx="2736304" cy="375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97540" y="3862315"/>
            <a:ext cx="64669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Кириллов В. В. История России в 2 ч. Часть 2. ХХ век — начало ХХI века : </a:t>
            </a:r>
          </a:p>
          <a:p>
            <a:pPr algn="just"/>
            <a:r>
              <a:rPr lang="ru-RU" sz="1200" b="1" dirty="0"/>
              <a:t>учебник для СПО / В. В. Кириллов. — 8-е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257 с. — (Профессиональное образование).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издании освещены все основные исторические события, происходившие в нашей стране с древнейших времен до современного периода. Показано зарождение и крещение Руси, становление государственности, в хронологической последовательности отражены политические и экономические особенности развития России, а также формирование уникального культурного наследия. Ценность данного учебника заключается в том, что текст издания сопровождается большим количеством схем и таблиц, которые дают возможность лучше понять и усвоить обширный фактический материал по истории России. После каждой темы даны контрольные вопросы и рекомендуемая литература.</a:t>
            </a:r>
          </a:p>
        </p:txBody>
      </p:sp>
    </p:spTree>
    <p:extLst>
      <p:ext uri="{BB962C8B-B14F-4D97-AF65-F5344CB8AC3E}">
        <p14:creationId xmlns:p14="http://schemas.microsoft.com/office/powerpoint/2010/main" val="10100950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1564" y="1624084"/>
            <a:ext cx="6074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Вумек</a:t>
            </a:r>
            <a:r>
              <a:rPr lang="ru-RU" sz="1200" b="1" dirty="0"/>
              <a:t> Д. Бережливое производство: как избавиться от потерь и добиться процветания вашей компании / Джеймс </a:t>
            </a:r>
            <a:r>
              <a:rPr lang="ru-RU" sz="1200" b="1" dirty="0" err="1"/>
              <a:t>Вумек</a:t>
            </a:r>
            <a:r>
              <a:rPr lang="ru-RU" sz="1200" b="1" dirty="0"/>
              <a:t>, </a:t>
            </a:r>
            <a:r>
              <a:rPr lang="ru-RU" sz="1200" b="1" dirty="0" err="1"/>
              <a:t>Дэниел</a:t>
            </a:r>
            <a:r>
              <a:rPr lang="ru-RU" sz="1200" b="1" dirty="0"/>
              <a:t> Джонс ; пер. с англ. – 12-е изд. – Москва : Альпина </a:t>
            </a:r>
            <a:r>
              <a:rPr lang="ru-RU" sz="1200" b="1" dirty="0" err="1"/>
              <a:t>Паблишер</a:t>
            </a:r>
            <a:r>
              <a:rPr lang="ru-RU" sz="1200" b="1" dirty="0"/>
              <a:t>, 2018. – 472 с</a:t>
            </a:r>
            <a:r>
              <a:rPr lang="ru-RU" sz="1200" b="1" dirty="0" smtClean="0"/>
              <a:t>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Бережливое производство (</a:t>
            </a:r>
            <a:r>
              <a:rPr lang="ru-RU" sz="1200" dirty="0" err="1"/>
              <a:t>lean</a:t>
            </a:r>
            <a:r>
              <a:rPr lang="ru-RU" sz="1200" dirty="0"/>
              <a:t> </a:t>
            </a:r>
            <a:r>
              <a:rPr lang="ru-RU" sz="1200" dirty="0" err="1"/>
              <a:t>production</a:t>
            </a:r>
            <a:r>
              <a:rPr lang="ru-RU" sz="1200" dirty="0"/>
              <a:t>) — прорывной подход к менеджменту и управлению качеством, обеспечивающий долговременную конкурентоспособность без существенных капиталовложений. Пионером этого подхода стала компания </a:t>
            </a:r>
            <a:r>
              <a:rPr lang="ru-RU" sz="1200" dirty="0" err="1"/>
              <a:t>Toyota</a:t>
            </a:r>
            <a:r>
              <a:rPr lang="ru-RU" sz="1200" dirty="0"/>
              <a:t>, которая благодаря его использованию достигла выдающихся результатов. В настоящее время бережливое производство используется компаниями во многих странах и в разных отраслях. Книга написана обстоятельно, ясно и содержит не только описание теории, но и много примеров из опыта ведущих компаний США, Германии и Японии. Книга ориентирована прежде всего на практиков — руководителей среднего и высшего звена и предпринимателей, но также будет интересна студентам и преподавателям экономических вузов.</a:t>
            </a:r>
            <a:endParaRPr lang="ru-RU" sz="1200" dirty="0"/>
          </a:p>
        </p:txBody>
      </p:sp>
      <p:pic>
        <p:nvPicPr>
          <p:cNvPr id="12290" name="Picture 2" descr="https://znanium.com/cover/1815/18159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12" y="1455390"/>
            <a:ext cx="252028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6776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238233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СГ.07 </a:t>
            </a:r>
          </a:p>
          <a:p>
            <a:pPr algn="ctr"/>
            <a:r>
              <a:rPr lang="ru-RU" sz="4800" b="1" dirty="0" smtClean="0"/>
              <a:t>ИСТОРИЯ </a:t>
            </a:r>
            <a:r>
              <a:rPr lang="ru-RU" sz="4800" b="1" dirty="0"/>
              <a:t>И КУЛЬТУРА САНКТ- ПЕТЕРБУРГА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087613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1564" y="2906973"/>
            <a:ext cx="6002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/>
              <a:t>Горбачев Д. Н. Конспект лекций по дисциплине «История и культура Санкт- Петербурга». - Санкт-Петербург : Типография «</a:t>
            </a:r>
            <a:r>
              <a:rPr lang="ru-RU" sz="1200" b="1" dirty="0" err="1"/>
              <a:t>АУГСГиП</a:t>
            </a:r>
            <a:r>
              <a:rPr lang="ru-RU" sz="1200" b="1" dirty="0"/>
              <a:t>» - 2020. – (Среднее профессиональное образование). </a:t>
            </a:r>
            <a:r>
              <a:rPr lang="ru-RU" sz="1200" b="1" dirty="0" smtClean="0"/>
              <a:t> </a:t>
            </a:r>
            <a:endParaRPr lang="ru-RU" sz="12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601530" cy="3384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4387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История. Конец XIX - начало XXI века. 10 - 11 классы. Учебник. Базовый и углубленный уровни. Часть 2. #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История. Конец XIX - начало XXI века. 10 - 11 классы. Учебник. Базовый и углубленный уровни. Часть 2. #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История. Конец XIX - начало XXI века. 10 - 11 классы. Учебник. Базовый и углубленный уровни. Часть 2. #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Сахаров А., Загладин Н., Петров Ю. &quot;История. Конец XIX - начало XXI века. 10-11 классы. Учебник. Базовый и углубленный уровни. В двух частях. Часть II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40" y="160338"/>
            <a:ext cx="2243553" cy="299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88358" y="491319"/>
            <a:ext cx="657613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Сахаров А. Н. История. Конец </a:t>
            </a:r>
            <a:r>
              <a:rPr lang="en-US" sz="1200" b="1" dirty="0"/>
              <a:t>XIX</a:t>
            </a:r>
            <a:r>
              <a:rPr lang="ru-RU" sz="1200" b="1" dirty="0"/>
              <a:t> века – начало </a:t>
            </a:r>
            <a:r>
              <a:rPr lang="en-US" sz="1200" b="1" dirty="0"/>
              <a:t>XXI</a:t>
            </a:r>
            <a:r>
              <a:rPr lang="ru-RU" sz="1200" b="1" dirty="0"/>
              <a:t> века. Базовый и углубленный уровни. В двух частях. Часть 2 : учебник для 10 – 11 классов. / А. Н. Сахаров, Н. В. </a:t>
            </a:r>
            <a:r>
              <a:rPr lang="ru-RU" sz="1200" b="1" dirty="0" err="1"/>
              <a:t>Загладин</a:t>
            </a:r>
            <a:r>
              <a:rPr lang="ru-RU" sz="1200" b="1" dirty="0"/>
              <a:t>, Ю. А. Петров. – 3-е изд. – Москва : ООО «Русское слово – учебник», 2021. – 448 с., ил</a:t>
            </a:r>
            <a:r>
              <a:rPr lang="ru-RU" sz="1200" b="1" dirty="0" smtClean="0"/>
              <a:t>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Учебник даёт характеристику важнейшим процессам и тенденциям общественно-политической, социальной и духовной жизни нашей страны и мира в XIX - начале XXI в. на базовом и углублённом уровнях. </a:t>
            </a:r>
            <a:r>
              <a:rPr lang="ru-RU" sz="1200" dirty="0" err="1"/>
              <a:t>Разноуровневые</a:t>
            </a:r>
            <a:r>
              <a:rPr lang="ru-RU" sz="1200" dirty="0"/>
              <a:t> вопросы и задания учебника, а также рубрика "Практикум" направлены на развитие основных универсальных учебных действий и отработку навыков проектной деятельности. .Учебник предназначен для общеобразовательных организаций.</a:t>
            </a:r>
          </a:p>
        </p:txBody>
      </p:sp>
      <p:pic>
        <p:nvPicPr>
          <p:cNvPr id="3082" name="Picture 10" descr="https://fkniga.ru/media/product/07/0704/KA-003267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7" y="3501008"/>
            <a:ext cx="2317831" cy="304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83892" y="3534770"/>
            <a:ext cx="64805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Артемов В. В. История. В двух частях. Часть 2 : учебник / В. В. Артемов, Ю. Н. </a:t>
            </a:r>
            <a:r>
              <a:rPr lang="ru-RU" sz="1200" b="1" dirty="0" err="1"/>
              <a:t>Лубченков</a:t>
            </a:r>
            <a:r>
              <a:rPr lang="ru-RU" sz="1200" b="1" dirty="0"/>
              <a:t>. – 9-е изд. доп. – Москва : ИЦ Академия, 2022. – 400 с. – (Профессиональное образование). 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Учебник «История. Часть 2» разработан с учетом требований федеральных государственных образовательных стандартов среднего общего и среднего профессионального образования, а также профиля профессионального образования. Учебник охватывает период истории человечества с начала XIX в. по начало XXI в. В нем синхронизировано излагаются зарубежная и отечественная история. Основные задачи учебника: вооружение обучающихся знанием и пониманием основных фактов, процессов и явлений, характеризующих целостность и системность всемирной и отечественной истории; формирование умений проводить поиск исторической информации, критически анализировать источники, устанавливать причинно-следственные связи. Учебник является составной частью учебно-методического комплекта, включающего также дидактические материалы и книгу для преподавателя. </a:t>
            </a:r>
          </a:p>
        </p:txBody>
      </p:sp>
    </p:spTree>
    <p:extLst>
      <p:ext uri="{BB962C8B-B14F-4D97-AF65-F5344CB8AC3E}">
        <p14:creationId xmlns:p14="http://schemas.microsoft.com/office/powerpoint/2010/main" val="1834715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0370" y="272955"/>
            <a:ext cx="63441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История мировых цивилизаций: учебник и практикум для СПО / К. А. Соловьев [и др.] ; под редакцией К. А. Соловьева.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377 с. — (Профессиональное образование). — URL: https://urait.ru. — Режим доступа: по подписке</a:t>
            </a:r>
            <a:r>
              <a:rPr lang="ru-RU" sz="1200" b="1" dirty="0" smtClean="0"/>
              <a:t>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Главная цель настоящего учебника — сформировать у студентов, изучающих дисциплины «История мировых цивилизаций» и «История культуры (культурология)», целостное представление о процессе цивилизационного развития человечества от его зарождения до современности, а также выработать у них навыки систематизации исследуемых материалов и сопоставления изучаемых цивилизационных и культурных форм. Проверить полученные знания студенты смогут с помощью учебно-методического комплекса, включающего контрольные вопросы и задания. Раскрывая предложенные темы эссе и проектных работ, обучающиеся приобретут навыки исследования и систематического изложения определенной научной проблемы, аккумулирования информации, приведения аргументов. </a:t>
            </a:r>
          </a:p>
        </p:txBody>
      </p:sp>
      <p:pic>
        <p:nvPicPr>
          <p:cNvPr id="4098" name="Picture 2" descr="Обложка книги ИСТОРИЯ МИРОВЫХ ЦИВИЛИЗАЦИЙ Под ред. Соловьева К.А. Учебник и практику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2620370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Обложка книги НОВЕЙШАЯ ИСТОРИЯ Пленков О. Ю. Учеб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319943"/>
            <a:ext cx="2880320" cy="375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34018" y="3957850"/>
            <a:ext cx="633047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Пленков</a:t>
            </a:r>
            <a:r>
              <a:rPr lang="ru-RU" sz="1200" b="1" dirty="0"/>
              <a:t> О. Ю. Новейшая история : учебник для СПО / О. Ю. </a:t>
            </a:r>
            <a:r>
              <a:rPr lang="ru-RU" sz="1200" b="1" dirty="0" err="1"/>
              <a:t>Пленков</a:t>
            </a:r>
            <a:r>
              <a:rPr lang="ru-RU" sz="1200" b="1" dirty="0"/>
              <a:t>. — 2-е изд., </a:t>
            </a:r>
            <a:r>
              <a:rPr lang="ru-RU" sz="1200" b="1" dirty="0" err="1"/>
              <a:t>перераб</a:t>
            </a:r>
            <a:r>
              <a:rPr lang="ru-RU" sz="1200" b="1" dirty="0"/>
              <a:t>. и доп. — Москва 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 — 399 с. 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В учебнике изложена всеобщая история нового и новейшего времени, раскрыты обстоятельства возникновения и развития главного феномена рассматриваемого периода невиданного ранее ускорения в развитии общества. Данное издание поможет будущим специалистам в изучении закономерностей развития истории в новейшее время, определять принципиальные различия отдельных периодов истории новейшего времени, выявлять их уникальность и своеобразие. Для лучшего усвоения теоретического материала каждая глава учебного издания снабжена выводами, вопросами и заданиями для самоконтроля, а также темами для рефератов.</a:t>
            </a:r>
          </a:p>
        </p:txBody>
      </p:sp>
    </p:spTree>
    <p:extLst>
      <p:ext uri="{BB962C8B-B14F-4D97-AF65-F5344CB8AC3E}">
        <p14:creationId xmlns:p14="http://schemas.microsoft.com/office/powerpoint/2010/main" val="527769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0370" y="2238232"/>
            <a:ext cx="64161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smtClean="0"/>
              <a:t>Самыгин П. С. История: учебник / П.С. Самыгин, В.Н. Шевелев, С.И. Самыгин. — Москва : </a:t>
            </a:r>
            <a:r>
              <a:rPr lang="ru-RU" sz="1200" b="1" dirty="0" err="1" smtClean="0"/>
              <a:t>КноРус</a:t>
            </a:r>
            <a:r>
              <a:rPr lang="ru-RU" sz="1200" b="1" dirty="0" smtClean="0"/>
              <a:t>, 2023. — 307 с. — (Среднее профессиональное образование).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Освещаются основные этапы, важнейшие явления и события истории человечества. Раскрываются механизмы становления современной цивилизации. Дается синхронизированное изложение зарубежной и отечественной истории с древнейших времен до наших дней. На фоне общих исторических закономерностей показаны особенности развития России. Учтены новейшие исторические исследования и разработки, появившиеся в последнее время в исторической науке</a:t>
            </a:r>
            <a:r>
              <a:rPr lang="ru-RU" sz="1200" dirty="0" smtClean="0"/>
              <a:t>.</a:t>
            </a:r>
            <a:endParaRPr lang="ru-RU" dirty="0"/>
          </a:p>
        </p:txBody>
      </p:sp>
      <p:pic>
        <p:nvPicPr>
          <p:cNvPr id="5122" name="Picture 2" descr="Исто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66059"/>
            <a:ext cx="2376264" cy="334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961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6728" y="1992573"/>
            <a:ext cx="8383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/>
              <a:t>СГ.02 </a:t>
            </a:r>
            <a:endParaRPr lang="ru-RU" sz="4800" b="1" dirty="0" smtClean="0"/>
          </a:p>
          <a:p>
            <a:pPr algn="ctr"/>
            <a:r>
              <a:rPr lang="ru-RU" sz="4800" b="1" dirty="0" smtClean="0"/>
              <a:t>ИНОСТРАННЫЙ </a:t>
            </a:r>
            <a:r>
              <a:rPr lang="ru-RU" sz="4800" b="1" dirty="0"/>
              <a:t>ЯЗЫК В ПРОФЕССИОНАЛЬНОЙ ДЕЯТЕЛЬНОСТИ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65299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5654" y="696036"/>
            <a:ext cx="654883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Куряева</a:t>
            </a:r>
            <a:r>
              <a:rPr lang="ru-RU" sz="1200" b="1" dirty="0"/>
              <a:t> Р. И.  Английский язык. Лексико-грамматическое пособие в 2 ч. Часть 1 : учебное пособие для СПО / Р. И. </a:t>
            </a:r>
            <a:r>
              <a:rPr lang="ru-RU" sz="1200" b="1" dirty="0" err="1"/>
              <a:t>Куряева</a:t>
            </a:r>
            <a:r>
              <a:rPr lang="ru-RU" sz="1200" b="1" dirty="0"/>
              <a:t>. — 8-е изд., </a:t>
            </a:r>
            <a:r>
              <a:rPr lang="ru-RU" sz="1200" b="1" dirty="0" err="1"/>
              <a:t>испр</a:t>
            </a:r>
            <a:r>
              <a:rPr lang="ru-RU" sz="1200" b="1" dirty="0"/>
              <a:t>. и доп. — Москва 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 — 264 с. 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Издание состоит из двух частей. В первой части представлена базовая грамматика английского языка на основе наиболее часто употребляемой лексики. В результате изучения материалов пособия студент сможет освоить фонетику и транскрипцию, разговорную речь с употреблением глаголов </a:t>
            </a:r>
            <a:r>
              <a:rPr lang="ru-RU" sz="1200" dirty="0" err="1"/>
              <a:t>to</a:t>
            </a:r>
            <a:r>
              <a:rPr lang="ru-RU" sz="1200" dirty="0"/>
              <a:t> </a:t>
            </a:r>
            <a:r>
              <a:rPr lang="ru-RU" sz="1200" dirty="0" err="1"/>
              <a:t>be</a:t>
            </a:r>
            <a:r>
              <a:rPr lang="ru-RU" sz="1200" dirty="0"/>
              <a:t> и </a:t>
            </a:r>
            <a:r>
              <a:rPr lang="ru-RU" sz="1200" dirty="0" err="1"/>
              <a:t>to</a:t>
            </a:r>
            <a:r>
              <a:rPr lang="ru-RU" sz="1200" dirty="0"/>
              <a:t> </a:t>
            </a:r>
            <a:r>
              <a:rPr lang="ru-RU" sz="1200" dirty="0" err="1"/>
              <a:t>have</a:t>
            </a:r>
            <a:r>
              <a:rPr lang="ru-RU" sz="1200" dirty="0"/>
              <a:t> в настоящем времени. Во второй части рассмотрены инфинитив, модальные глаголы, словообразование и работа со словарем. Пособие рассчитано на уровень владения языком А1-В2.</a:t>
            </a:r>
          </a:p>
        </p:txBody>
      </p:sp>
      <p:pic>
        <p:nvPicPr>
          <p:cNvPr id="6146" name="Picture 2" descr="Обложка книги АНГЛИЙСКИЙ ЯЗЫК. ЛЕКСИКО-ГРАММАТИЧЕСКОЕ ПОСОБИЕ В 2 Ч. ЧАСТЬ 1 Куряева Р. И. Учебное пособ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14300"/>
            <a:ext cx="2736304" cy="383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Обложка книги АНГЛИЙСКИЙ ЯЗЫК. ЛЕКСИКО-ГРАММАТИЧЕСКОЕ ПОСОБИЕ В 2 Ч. ЧАСТЬ 2 Куряева Р. И. Учебное пособ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356992"/>
            <a:ext cx="2736304" cy="368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88359" y="3957850"/>
            <a:ext cx="65761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Куряева</a:t>
            </a:r>
            <a:r>
              <a:rPr lang="ru-RU" sz="1200" b="1" dirty="0"/>
              <a:t> Р. И.  Английский язык. Лексико-грамматическое пособие в 2 ч. Часть 2 : учебное пособие для СПО / Р. И. </a:t>
            </a:r>
            <a:r>
              <a:rPr lang="ru-RU" sz="1200" b="1" dirty="0" err="1"/>
              <a:t>Куряева</a:t>
            </a:r>
            <a:r>
              <a:rPr lang="ru-RU" sz="1200" b="1" dirty="0"/>
              <a:t>. — 8-е изд., </a:t>
            </a:r>
            <a:r>
              <a:rPr lang="ru-RU" sz="1200" b="1" dirty="0" err="1"/>
              <a:t>испр</a:t>
            </a:r>
            <a:r>
              <a:rPr lang="ru-RU" sz="1200" b="1" dirty="0"/>
              <a:t>. и доп. — Москва 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 — 254 с. — (Профессиональное образование</a:t>
            </a:r>
            <a:r>
              <a:rPr lang="ru-RU" sz="1200" b="1" dirty="0" smtClean="0"/>
              <a:t>).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Издание состоит из двух частей. В первой части представлена базовая грамматика английского языка на основе наиболее часто употребляемой лексики. В результате изучения материалов пособия студент сможет освоить фонетику и транскрипцию, разговорную речь с употреблением глаголов </a:t>
            </a:r>
            <a:r>
              <a:rPr lang="ru-RU" sz="1200" dirty="0" err="1"/>
              <a:t>to</a:t>
            </a:r>
            <a:r>
              <a:rPr lang="ru-RU" sz="1200" dirty="0"/>
              <a:t> </a:t>
            </a:r>
            <a:r>
              <a:rPr lang="ru-RU" sz="1200" dirty="0" err="1"/>
              <a:t>be</a:t>
            </a:r>
            <a:r>
              <a:rPr lang="ru-RU" sz="1200" dirty="0"/>
              <a:t> и </a:t>
            </a:r>
            <a:r>
              <a:rPr lang="ru-RU" sz="1200" dirty="0" err="1"/>
              <a:t>to</a:t>
            </a:r>
            <a:r>
              <a:rPr lang="ru-RU" sz="1200" dirty="0"/>
              <a:t> </a:t>
            </a:r>
            <a:r>
              <a:rPr lang="ru-RU" sz="1200" dirty="0" err="1"/>
              <a:t>have</a:t>
            </a:r>
            <a:r>
              <a:rPr lang="ru-RU" sz="1200" dirty="0"/>
              <a:t> в настоящем времени. Во второй части рассмотрены инфинитив, модальные глаголы, словообразование и работа со словарем. Пособие рассчитано на уровень владения языком А1-В2.</a:t>
            </a:r>
          </a:p>
        </p:txBody>
      </p:sp>
    </p:spTree>
    <p:extLst>
      <p:ext uri="{BB962C8B-B14F-4D97-AF65-F5344CB8AC3E}">
        <p14:creationId xmlns:p14="http://schemas.microsoft.com/office/powerpoint/2010/main" val="17017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3767" y="177420"/>
            <a:ext cx="655871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 err="1"/>
              <a:t>Полубиченко</a:t>
            </a:r>
            <a:r>
              <a:rPr lang="ru-RU" sz="1200" b="1" dirty="0"/>
              <a:t> Л. В.  Английский язык для колледжей (A2-B2) : учебное пособие для СПО / А. С. </a:t>
            </a:r>
            <a:r>
              <a:rPr lang="ru-RU" sz="1200" b="1" dirty="0" err="1"/>
              <a:t>Изволенская</a:t>
            </a:r>
            <a:r>
              <a:rPr lang="ru-RU" sz="1200" b="1" dirty="0"/>
              <a:t>, Е. Э. </a:t>
            </a:r>
            <a:r>
              <a:rPr lang="ru-RU" sz="1200" b="1" dirty="0" err="1"/>
              <a:t>Кожарская</a:t>
            </a:r>
            <a:r>
              <a:rPr lang="ru-RU" sz="1200" b="1" dirty="0"/>
              <a:t> ; под редакцией Л. В. </a:t>
            </a:r>
            <a:r>
              <a:rPr lang="ru-RU" sz="1200" b="1" dirty="0" err="1"/>
              <a:t>Полубиченко</a:t>
            </a:r>
            <a:r>
              <a:rPr lang="ru-RU" sz="1200" b="1" dirty="0"/>
              <a:t>. — Москва 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 — 185 с. — (Профессиональное образование). — URL: https://urait.ru. — Режим доступа: по подписке</a:t>
            </a:r>
            <a:r>
              <a:rPr lang="ru-RU" sz="1200" b="1" dirty="0" smtClean="0"/>
              <a:t>.</a:t>
            </a:r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Пособие формирует компетенции учащихся в объеме, предусмотренном требованиями стандарта среднего общего образования по английскому языку. Учебное пособие содержит большое количество материалов: актуальных, свежих, а порой даже злободневных, со ссылками на сайты и источники в Интернете, которые позволяют учащимся получать дополнительную информацию и работать в привычном онлайн-формате. Целевая аудитория пособия — учащиеся средней и старшей школы, колледжей, первого-второго курсов вузов гуманитарной направленности. Содержание пособия позволяет использовать его для максимально широкого охвата учащихся самых разных интересов и специальностей; наличие ответов на большую часть заданий дает учащимся возможность работать с пособием самостоятельно.</a:t>
            </a:r>
          </a:p>
        </p:txBody>
      </p:sp>
      <p:pic>
        <p:nvPicPr>
          <p:cNvPr id="7170" name="Picture 2" descr="Обложка книги АНГЛИЙСКИЙ ЯЗЫК ДЛЯ КОЛЛЕДЖЕЙ (A2-B2)  А. С. Изволенская,  Е. Э. Кожарская ; под редакцией Л. В. Полубиченко. Учебное пособ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86" y="-118909"/>
            <a:ext cx="2664296" cy="375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53567" y="3603009"/>
            <a:ext cx="65829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Левченко В. В.  Английский язык. </a:t>
            </a:r>
            <a:r>
              <a:rPr lang="ru-RU" sz="1200" b="1" dirty="0" err="1"/>
              <a:t>General</a:t>
            </a:r>
            <a:r>
              <a:rPr lang="ru-RU" sz="1200" b="1" dirty="0"/>
              <a:t> </a:t>
            </a:r>
            <a:r>
              <a:rPr lang="ru-RU" sz="1200" b="1" dirty="0" err="1"/>
              <a:t>English</a:t>
            </a:r>
            <a:r>
              <a:rPr lang="ru-RU" sz="1200" b="1" dirty="0"/>
              <a:t> : учебник для СПО/ В. В. Левченко, Е. Е. </a:t>
            </a:r>
            <a:r>
              <a:rPr lang="ru-RU" sz="1200" b="1" dirty="0" err="1"/>
              <a:t>Долгалёва</a:t>
            </a:r>
            <a:r>
              <a:rPr lang="ru-RU" sz="1200" b="1" dirty="0"/>
              <a:t>, О. В. Мещерякова. — Москва : Издательство </a:t>
            </a:r>
            <a:r>
              <a:rPr lang="ru-RU" sz="1200" b="1" dirty="0" err="1"/>
              <a:t>Юрайт</a:t>
            </a:r>
            <a:r>
              <a:rPr lang="ru-RU" sz="1200" b="1" dirty="0"/>
              <a:t>, 2023. — 127 с. — (Профессиональное образование). </a:t>
            </a:r>
            <a:endParaRPr lang="ru-RU" sz="1200" b="1" dirty="0" smtClean="0"/>
          </a:p>
          <a:p>
            <a:pPr algn="just"/>
            <a:endParaRPr lang="ru-RU" sz="1200" dirty="0"/>
          </a:p>
          <a:p>
            <a:pPr algn="just"/>
            <a:r>
              <a:rPr lang="ru-RU" sz="1200" dirty="0"/>
              <a:t>Данный учебник охватывает широкий спектр тем общей и профессиональной сфер общения. Несомненным преимуществом учебника является четкая структура учебных разделов и градуированное представление материала. Комплекс предлагаемых упражнений и практических заданий направлен не только на формирование и совершенствование лингвистических и коммуникативных знаний, умений и навыков, но и на выработку одного из важнейших навыков XXI века критического мышления. Для организации самостоятельной работы учащихся в конце каждого раздела предлагаются списки тематических </a:t>
            </a:r>
            <a:r>
              <a:rPr lang="ru-RU" sz="1200" dirty="0" err="1"/>
              <a:t>интернет-ресурсов</a:t>
            </a:r>
            <a:r>
              <a:rPr lang="ru-RU" sz="1200" dirty="0"/>
              <a:t>. Приложения содержат грамматический справочник, составленный по материалам ведущих аутентичных изданий и эффективные стратегии овладения основами публичной речи, а также ключи ко всем упражнениям.</a:t>
            </a:r>
          </a:p>
        </p:txBody>
      </p:sp>
      <p:pic>
        <p:nvPicPr>
          <p:cNvPr id="7172" name="Picture 4" descr="Обложка книги АНГЛИЙСКИЙ ЯЗЫК. GENERAL ENGLISH Левченко В. В., Долгалёва Е. Е., Мещерякова О. В. Учеб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243" y="3224408"/>
            <a:ext cx="2523810" cy="374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138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2662</TotalTime>
  <Words>4347</Words>
  <Application>Microsoft Office PowerPoint</Application>
  <PresentationFormat>Экран (4:3)</PresentationFormat>
  <Paragraphs>148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Яркая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ws lib-02</dc:creator>
  <cp:lastModifiedBy>wsm-321-2-01</cp:lastModifiedBy>
  <cp:revision>146</cp:revision>
  <dcterms:created xsi:type="dcterms:W3CDTF">2022-10-04T11:07:49Z</dcterms:created>
  <dcterms:modified xsi:type="dcterms:W3CDTF">2023-03-29T12:57:04Z</dcterms:modified>
</cp:coreProperties>
</file>